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76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21/01/38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10/22/2016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A7A8-DF87-4247-B0CB-25A10EDE4457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10/22/2016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</a:t>
            </a:r>
            <a:r>
              <a:rPr lang="en-US" dirty="0"/>
              <a:t>Chapter </a:t>
            </a:r>
            <a:r>
              <a:rPr lang="en-US" dirty="0" smtClean="0"/>
              <a:t>4 </a:t>
            </a:r>
            <a:r>
              <a:rPr lang="en-US" i="1" dirty="0" smtClean="0"/>
              <a:t>(part 1)</a:t>
            </a:r>
            <a:r>
              <a:rPr lang="en-US" dirty="0" smtClean="0"/>
              <a:t>: Intellectual property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copyrights has two goals:</a:t>
            </a:r>
          </a:p>
          <a:p>
            <a:pPr lvl="1" algn="l" rtl="0"/>
            <a:r>
              <a:rPr lang="en-US" dirty="0" smtClean="0"/>
              <a:t>Promoting the production and the creativity of useful work.</a:t>
            </a:r>
          </a:p>
          <a:p>
            <a:pPr lvl="1" algn="l" rtl="0"/>
            <a:r>
              <a:rPr lang="en-US" dirty="0" smtClean="0"/>
              <a:t>Encouraging the use and flow of information. </a:t>
            </a:r>
          </a:p>
          <a:p>
            <a:pPr algn="l" rtl="0"/>
            <a:r>
              <a:rPr lang="en-US" dirty="0" smtClean="0"/>
              <a:t>What is the fair-use doctrine?</a:t>
            </a:r>
          </a:p>
          <a:p>
            <a:pPr lvl="1" algn="l" rtl="0">
              <a:buNone/>
            </a:pPr>
            <a:r>
              <a:rPr lang="en-US" dirty="0" smtClean="0"/>
              <a:t>concept that allows the use of copyrighted material to contribute to the creation of new work (quoting a part of research paper) </a:t>
            </a:r>
          </a:p>
          <a:p>
            <a:pPr lvl="1" algn="l" rtl="0">
              <a:buNone/>
            </a:pPr>
            <a:r>
              <a:rPr lang="en-US" dirty="0" smtClean="0"/>
              <a:t>Fair-use shouldn’t deprive authors or publishers of the income from their work.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The fair-Use Doctrine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650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Four factors to consider :</a:t>
            </a:r>
          </a:p>
          <a:p>
            <a:pPr algn="l" rtl="0"/>
            <a:r>
              <a:rPr lang="en-US" dirty="0" smtClean="0"/>
              <a:t>The purpose and the nature of the use.</a:t>
            </a:r>
          </a:p>
          <a:p>
            <a:pPr algn="l" rtl="0"/>
            <a:r>
              <a:rPr lang="en-US" dirty="0" smtClean="0"/>
              <a:t>The nature of the copyrighted work.</a:t>
            </a:r>
          </a:p>
          <a:p>
            <a:pPr algn="l" rtl="0"/>
            <a:r>
              <a:rPr lang="en-US" dirty="0" smtClean="0"/>
              <a:t>The amount of the work.</a:t>
            </a:r>
          </a:p>
          <a:p>
            <a:pPr algn="l" rtl="0"/>
            <a:r>
              <a:rPr lang="en-US" dirty="0" smtClean="0"/>
              <a:t>The financial effect on the market:</a:t>
            </a:r>
          </a:p>
          <a:p>
            <a:pPr lvl="1" algn="l" rtl="0"/>
            <a:r>
              <a:rPr lang="en-US" dirty="0" smtClean="0"/>
              <a:t>Most important one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2E87C5"/>
                </a:solidFill>
              </a:rPr>
              <a:t>How to decide the fair-use?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340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Fair-use doctrine is important in two contexts:</a:t>
            </a:r>
          </a:p>
          <a:p>
            <a:pPr lvl="1" algn="l" rtl="0"/>
            <a:r>
              <a:rPr lang="en-US" dirty="0" smtClean="0"/>
              <a:t>Consumers</a:t>
            </a:r>
          </a:p>
          <a:p>
            <a:pPr lvl="1" algn="l" rtl="0"/>
            <a:r>
              <a:rPr lang="en-US" dirty="0" smtClean="0"/>
              <a:t>Developers 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Sony v. Universal City Studio 1984.</a:t>
            </a:r>
          </a:p>
          <a:p>
            <a:pPr lvl="1"/>
            <a:r>
              <a:rPr lang="en-US" dirty="0" smtClean="0"/>
              <a:t>Should copyrights owner sue the makers of copying equipments that help to infringe their copyrights?</a:t>
            </a:r>
          </a:p>
          <a:p>
            <a:pPr marL="457200" lvl="1" indent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Reverse engineering: game machine.</a:t>
            </a:r>
          </a:p>
          <a:p>
            <a:pPr lvl="1"/>
            <a:r>
              <a:rPr lang="en-US" dirty="0" smtClean="0"/>
              <a:t>Sega v. Accolade</a:t>
            </a:r>
          </a:p>
          <a:p>
            <a:pPr lvl="1"/>
            <a:r>
              <a:rPr lang="en-US" dirty="0" smtClean="0"/>
              <a:t>Sony v. </a:t>
            </a:r>
            <a:r>
              <a:rPr lang="en-US" dirty="0" err="1" smtClean="0"/>
              <a:t>Connectix</a:t>
            </a:r>
            <a:r>
              <a:rPr lang="en-US" dirty="0" smtClean="0"/>
              <a:t> </a:t>
            </a:r>
          </a:p>
          <a:p>
            <a:pPr algn="l" rt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Significant Cases</a:t>
            </a:r>
            <a:endParaRPr lang="en-US" b="1" dirty="0">
              <a:solidFill>
                <a:srgbClr val="2E87C5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48771" y="2214555"/>
            <a:ext cx="1905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20275" y="4643447"/>
            <a:ext cx="1727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88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intellectual </a:t>
            </a:r>
            <a:r>
              <a:rPr lang="en-US" dirty="0" smtClean="0"/>
              <a:t>property</a:t>
            </a:r>
          </a:p>
          <a:p>
            <a:r>
              <a:rPr lang="en-US" dirty="0" smtClean="0"/>
              <a:t>Copyrights</a:t>
            </a:r>
          </a:p>
          <a:p>
            <a:r>
              <a:rPr lang="en-US" dirty="0"/>
              <a:t>Patent</a:t>
            </a:r>
            <a:endParaRPr lang="en-US" dirty="0" smtClean="0"/>
          </a:p>
          <a:p>
            <a:r>
              <a:rPr lang="en-US" dirty="0"/>
              <a:t>Challenges of New Technologies</a:t>
            </a: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2" y="1825625"/>
            <a:ext cx="5170712" cy="4351338"/>
          </a:xfrm>
        </p:spPr>
        <p:txBody>
          <a:bodyPr/>
          <a:lstStyle/>
          <a:p>
            <a:r>
              <a:rPr lang="en-US" dirty="0" smtClean="0"/>
              <a:t>The rights of creative workers in literary, artistic, industrial and scientific fields which can be protected either by copyright or trademarks, patents, etc.</a:t>
            </a:r>
          </a:p>
          <a:p>
            <a:pPr algn="l" rtl="0"/>
            <a:r>
              <a:rPr lang="en-US" dirty="0" smtClean="0"/>
              <a:t>Creative work: books, articles, plays, songs, works of art, movies, and software.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What is intellectual property?</a:t>
            </a:r>
            <a:endParaRPr lang="ar-SA" b="1" dirty="0">
              <a:solidFill>
                <a:srgbClr val="2E87C5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1907" y="2099549"/>
            <a:ext cx="4303522" cy="303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236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81329"/>
            <a:ext cx="8248669" cy="4525963"/>
          </a:xfrm>
        </p:spPr>
        <p:txBody>
          <a:bodyPr/>
          <a:lstStyle/>
          <a:p>
            <a:pPr algn="l" rtl="0"/>
            <a:r>
              <a:rPr lang="en-US" dirty="0" smtClean="0"/>
              <a:t>Is a legal concept that defines rights to intellectual property . It is not necessary to apply for copyrights , if the creative work satisfies the copy rights requirements then it has the legal protection naturally when it is created.</a:t>
            </a:r>
          </a:p>
          <a:p>
            <a:pPr algn="l" rtl="0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Copyrights</a:t>
            </a:r>
            <a:endParaRPr lang="ar-SA" b="1" dirty="0">
              <a:solidFill>
                <a:srgbClr val="2E87C5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73239" y="2000240"/>
            <a:ext cx="263298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203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81329"/>
            <a:ext cx="8439171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 declaration issued by a government agency declaring someone the inventor of a new invention and having the privilege of stopping others from making, using or selling the claimed invention</a:t>
            </a:r>
          </a:p>
          <a:p>
            <a:r>
              <a:rPr lang="en-US" dirty="0" smtClean="0"/>
              <a:t>The patent application process may take long.</a:t>
            </a:r>
          </a:p>
          <a:p>
            <a:r>
              <a:rPr lang="en-US" dirty="0" smtClean="0"/>
              <a:t>Trade Mark: JUC™</a:t>
            </a:r>
          </a:p>
          <a:p>
            <a:pPr algn="l" rtl="0">
              <a:buNone/>
            </a:pPr>
            <a:r>
              <a:rPr lang="en-US" dirty="0" smtClean="0"/>
              <a:t> Other legal protections .. Trade secrets.</a:t>
            </a:r>
          </a:p>
          <a:p>
            <a:pPr algn="l" rtl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Patent</a:t>
            </a:r>
            <a:endParaRPr lang="ar-SA" b="1" dirty="0">
              <a:solidFill>
                <a:srgbClr val="2E87C5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9272" y="1928802"/>
            <a:ext cx="220682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564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81329"/>
            <a:ext cx="8724923" cy="4525963"/>
          </a:xfrm>
        </p:spPr>
        <p:txBody>
          <a:bodyPr/>
          <a:lstStyle/>
          <a:p>
            <a:pPr algn="l" rtl="0"/>
            <a:r>
              <a:rPr lang="en-US" dirty="0" smtClean="0"/>
              <a:t>What is the value of the creative work?</a:t>
            </a:r>
          </a:p>
          <a:p>
            <a:pPr algn="l" rtl="0"/>
            <a:r>
              <a:rPr lang="en-US" dirty="0" smtClean="0"/>
              <a:t>Our property to physical product should be applied to intellectual products similarly. </a:t>
            </a:r>
          </a:p>
          <a:p>
            <a:pPr algn="l" rtl="0"/>
            <a:r>
              <a:rPr lang="en-US" dirty="0" smtClean="0"/>
              <a:t>The individual and the social benefits </a:t>
            </a:r>
          </a:p>
          <a:p>
            <a:pPr algn="l" rtl="0"/>
            <a:r>
              <a:rPr lang="en-US" dirty="0" smtClean="0"/>
              <a:t>IP rights protects the intangible form not the creativity not the physical form.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Why Intellectual Property?</a:t>
            </a:r>
            <a:endParaRPr lang="en-US" b="1" dirty="0">
              <a:solidFill>
                <a:srgbClr val="2E87C5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30202" y="2695793"/>
            <a:ext cx="2283540" cy="257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843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Copies </a:t>
            </a:r>
          </a:p>
          <a:p>
            <a:pPr algn="l" rtl="0"/>
            <a:r>
              <a:rPr lang="en-US" dirty="0" smtClean="0"/>
              <a:t>Derivative works.</a:t>
            </a:r>
          </a:p>
          <a:p>
            <a:pPr algn="l" rtl="0"/>
            <a:r>
              <a:rPr lang="en-US" dirty="0" smtClean="0"/>
              <a:t>Copies distribution</a:t>
            </a:r>
          </a:p>
          <a:p>
            <a:pPr algn="l" rtl="0"/>
            <a:r>
              <a:rPr lang="en-US" dirty="0" smtClean="0"/>
              <a:t>Perform or display publically </a:t>
            </a:r>
          </a:p>
          <a:p>
            <a:pPr algn="l" rtl="0"/>
            <a:r>
              <a:rPr lang="en-US" dirty="0" smtClean="0"/>
              <a:t>Copyrights don’t last forever. It moves to </a:t>
            </a:r>
            <a:r>
              <a:rPr lang="en-US" b="1" dirty="0" smtClean="0">
                <a:solidFill>
                  <a:srgbClr val="FF0000"/>
                </a:solidFill>
              </a:rPr>
              <a:t>PUBLIC DOMAIN.</a:t>
            </a:r>
          </a:p>
          <a:p>
            <a:pPr algn="l" rtl="0"/>
            <a:r>
              <a:rPr lang="en-US" dirty="0" smtClean="0"/>
              <a:t>Some exceptions.</a:t>
            </a:r>
          </a:p>
          <a:p>
            <a:pPr algn="l" rtl="0"/>
            <a:r>
              <a:rPr lang="en-US" dirty="0" smtClean="0"/>
              <a:t>Facts,</a:t>
            </a:r>
            <a:r>
              <a:rPr lang="en-US" i="1" u="sng" dirty="0" smtClean="0">
                <a:solidFill>
                  <a:srgbClr val="2E87C5"/>
                </a:solidFill>
              </a:rPr>
              <a:t> ideas</a:t>
            </a:r>
            <a:r>
              <a:rPr lang="en-US" dirty="0" smtClean="0"/>
              <a:t>, concepts, processes, and methods of operations are </a:t>
            </a:r>
            <a:r>
              <a:rPr lang="en-US" b="1" i="1" u="sng" dirty="0" smtClean="0">
                <a:solidFill>
                  <a:srgbClr val="FF0000"/>
                </a:solidFill>
              </a:rPr>
              <a:t>not copyrightable </a:t>
            </a:r>
            <a:endParaRPr lang="en-US" b="1" i="1" u="sng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The Authors Exclusive Rights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430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More advanced technologies more challenges.</a:t>
            </a:r>
          </a:p>
          <a:p>
            <a:pPr algn="l" rtl="0"/>
            <a:r>
              <a:rPr lang="en-US" dirty="0" smtClean="0"/>
              <a:t>The key factors:</a:t>
            </a:r>
          </a:p>
          <a:p>
            <a:pPr lvl="1" algn="l" rtl="0"/>
            <a:r>
              <a:rPr lang="en-US" dirty="0" smtClean="0"/>
              <a:t>The Soft copy!</a:t>
            </a:r>
          </a:p>
          <a:p>
            <a:pPr lvl="1" algn="l" rtl="0"/>
            <a:r>
              <a:rPr lang="en-US" dirty="0" smtClean="0"/>
              <a:t>Storage media.</a:t>
            </a:r>
          </a:p>
          <a:p>
            <a:pPr lvl="1" algn="l" rtl="0"/>
            <a:r>
              <a:rPr lang="en-US" dirty="0" smtClean="0"/>
              <a:t>Scanners.</a:t>
            </a:r>
          </a:p>
          <a:p>
            <a:pPr lvl="1" algn="l" rtl="0"/>
            <a:r>
              <a:rPr lang="en-US" dirty="0" smtClean="0"/>
              <a:t>Compression SW.</a:t>
            </a:r>
          </a:p>
          <a:p>
            <a:pPr lvl="1" algn="l" rtl="0"/>
            <a:r>
              <a:rPr lang="en-US" dirty="0" smtClean="0"/>
              <a:t>Internet.</a:t>
            </a:r>
          </a:p>
          <a:p>
            <a:pPr lvl="1" algn="l" rtl="0"/>
            <a:r>
              <a:rPr lang="en-US" dirty="0" smtClean="0"/>
              <a:t>High-speed connection.</a:t>
            </a:r>
          </a:p>
          <a:p>
            <a:pPr lvl="1" algn="l" rtl="0"/>
            <a:r>
              <a:rPr lang="en-US" dirty="0" smtClean="0"/>
              <a:t>Peer-to-peer tech.</a:t>
            </a:r>
          </a:p>
          <a:p>
            <a:pPr lvl="1" algn="l" rtl="0"/>
            <a:r>
              <a:rPr lang="en-US" dirty="0" smtClean="0"/>
              <a:t>Multimedia software for non-professionals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Challenges of New Technologies</a:t>
            </a:r>
            <a:endParaRPr lang="en-US" b="1" dirty="0">
              <a:solidFill>
                <a:srgbClr val="2E87C5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5763" y="2000240"/>
            <a:ext cx="3048021" cy="2362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695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First copyrights law passed in 1790 to cover books, maps and charts for 14 years.</a:t>
            </a:r>
          </a:p>
          <a:p>
            <a:pPr algn="l" rtl="0"/>
            <a:r>
              <a:rPr lang="en-US" dirty="0" smtClean="0"/>
              <a:t>1976-1980 modifications on the law to cover software.</a:t>
            </a:r>
          </a:p>
          <a:p>
            <a:pPr algn="l" rtl="0"/>
            <a:r>
              <a:rPr lang="en-US" dirty="0" smtClean="0"/>
              <a:t>1997 No Electronic Theft Act after </a:t>
            </a:r>
            <a:r>
              <a:rPr lang="en-US" dirty="0" err="1" smtClean="0"/>
              <a:t>LaMacchia</a:t>
            </a:r>
            <a:r>
              <a:rPr lang="en-US" dirty="0" smtClean="0"/>
              <a:t> case.</a:t>
            </a:r>
          </a:p>
          <a:p>
            <a:pPr algn="l" rtl="0"/>
            <a:r>
              <a:rPr lang="en-US" b="1" i="1" dirty="0" smtClean="0">
                <a:solidFill>
                  <a:srgbClr val="2E87C5"/>
                </a:solidFill>
              </a:rPr>
              <a:t>1998 DMCA Digital Millennium Copyright Act.</a:t>
            </a:r>
          </a:p>
          <a:p>
            <a:pPr algn="l" rtl="0"/>
            <a:r>
              <a:rPr lang="en-US" dirty="0" smtClean="0"/>
              <a:t>2005: it is a felony to record a movie in cinema halls. </a:t>
            </a:r>
          </a:p>
          <a:p>
            <a:pPr algn="l" rtl="0"/>
            <a:r>
              <a:rPr lang="en-US" dirty="0" smtClean="0"/>
              <a:t>Copyrights is getting stricter.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Copyrights Laws and significant cases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139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1673</TotalTime>
  <Words>555</Words>
  <Application>Microsoft Office PowerPoint</Application>
  <PresentationFormat>مخصص</PresentationFormat>
  <Paragraphs>89</Paragraphs>
  <Slides>12</Slides>
  <Notes>11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Office Theme</vt:lpstr>
      <vt:lpstr>Social, Legal, and Ethical Issues for Computing Technology</vt:lpstr>
      <vt:lpstr>Chapter Outline</vt:lpstr>
      <vt:lpstr>What is intellectual property?</vt:lpstr>
      <vt:lpstr>Copyrights</vt:lpstr>
      <vt:lpstr>Patent</vt:lpstr>
      <vt:lpstr>Why Intellectual Property?</vt:lpstr>
      <vt:lpstr>The Authors Exclusive Rights</vt:lpstr>
      <vt:lpstr>Challenges of New Technologies</vt:lpstr>
      <vt:lpstr>Copyrights Laws and significant cases</vt:lpstr>
      <vt:lpstr>The fair-Use Doctrine</vt:lpstr>
      <vt:lpstr>How to decide the fair-use?</vt:lpstr>
      <vt:lpstr>Significant Cases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66</cp:revision>
  <cp:lastPrinted>2016-09-04T09:18:21Z</cp:lastPrinted>
  <dcterms:created xsi:type="dcterms:W3CDTF">2016-01-26T18:40:35Z</dcterms:created>
  <dcterms:modified xsi:type="dcterms:W3CDTF">2016-10-22T21:04:04Z</dcterms:modified>
</cp:coreProperties>
</file>